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64" r:id="rId3"/>
    <p:sldId id="257" r:id="rId4"/>
    <p:sldId id="258" r:id="rId5"/>
    <p:sldId id="259" r:id="rId6"/>
    <p:sldId id="266" r:id="rId7"/>
    <p:sldId id="260" r:id="rId8"/>
    <p:sldId id="261" r:id="rId9"/>
    <p:sldId id="262" r:id="rId10"/>
    <p:sldId id="263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9" d="100"/>
          <a:sy n="119" d="100"/>
        </p:scale>
        <p:origin x="1470" y="15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sr-Latn-C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sr-Latn-C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36B3A95-B30B-4CE7-B090-7D914935581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AE7CB2-CDC0-4041-97CB-BB667842276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7E5574-60C7-4265-A43C-E9A2E3A0FD0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5ABBC8-E145-41F2-AB1A-38DAA6A14334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2BC879C-9F7F-4C57-A6D9-48B4092B68F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6637B9-F42C-42C7-B9E2-A16F5BC982C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95F237-1881-447C-AC51-8E28B4081E3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28BEB0-81DA-490A-9857-76DA1A273A1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7F26C9-040D-490C-952D-A40C8781A52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50B0C-9D1B-4F43-8EB2-0B721DBF159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A22447-4D5E-4240-B1ED-D3B9E9D45B1F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sr-Latn-C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8D3555D-2B2B-4D5E-BE68-0BF5E8A0A7E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/>
          <a:lstStyle/>
          <a:p>
            <a:r>
              <a:rPr lang="sk-SK" sz="2000" dirty="0" smtClean="0">
                <a:solidFill>
                  <a:srgbClr val="00B0F0"/>
                </a:solidFill>
                <a:latin typeface="Algerian" pitchFamily="82" charset="0"/>
              </a:rPr>
              <a:t>Anna Hrková  a  Zuzana Lenhartová </a:t>
            </a:r>
            <a:r>
              <a:rPr lang="sk-SK" sz="2000" dirty="0" smtClean="0">
                <a:solidFill>
                  <a:srgbClr val="0070C0"/>
                </a:solidFill>
                <a:latin typeface="Algerian" pitchFamily="82" charset="0"/>
              </a:rPr>
              <a:t/>
            </a:r>
            <a:br>
              <a:rPr lang="sk-SK" sz="2000" dirty="0" smtClean="0">
                <a:solidFill>
                  <a:srgbClr val="0070C0"/>
                </a:solidFill>
                <a:latin typeface="Algerian" pitchFamily="82" charset="0"/>
              </a:rPr>
            </a:br>
            <a:r>
              <a:rPr lang="sk-SK" sz="3600" dirty="0" smtClean="0">
                <a:solidFill>
                  <a:srgbClr val="0070C0"/>
                </a:solidFill>
                <a:latin typeface="Algerian" pitchFamily="82" charset="0"/>
              </a:rPr>
              <a:t/>
            </a:r>
            <a:br>
              <a:rPr lang="sk-SK" sz="3600" dirty="0" smtClean="0">
                <a:solidFill>
                  <a:srgbClr val="0070C0"/>
                </a:solidFill>
                <a:latin typeface="Algerian" pitchFamily="82" charset="0"/>
              </a:rPr>
            </a:br>
            <a:r>
              <a:rPr lang="sk-SK" sz="3600" dirty="0" smtClean="0">
                <a:solidFill>
                  <a:srgbClr val="FF0000"/>
                </a:solidFill>
                <a:latin typeface="Algerian" pitchFamily="82" charset="0"/>
              </a:rPr>
              <a:t>slovenčina ako hračka</a:t>
            </a:r>
            <a:br>
              <a:rPr lang="sk-SK" sz="36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sk-SK" sz="3600" dirty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sk-SK" sz="3600" dirty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3600" dirty="0" smtClean="0">
                <a:solidFill>
                  <a:srgbClr val="0070C0"/>
                </a:solidFill>
                <a:latin typeface="Algerian" pitchFamily="82" charset="0"/>
              </a:rPr>
              <a:t/>
            </a:r>
            <a:br>
              <a:rPr lang="en-US" sz="3600" dirty="0" smtClean="0">
                <a:solidFill>
                  <a:srgbClr val="0070C0"/>
                </a:solidFill>
                <a:latin typeface="Algerian" pitchFamily="82" charset="0"/>
              </a:rPr>
            </a:br>
            <a:r>
              <a:rPr lang="sk-SK" sz="1800" dirty="0" smtClean="0">
                <a:solidFill>
                  <a:srgbClr val="92D050"/>
                </a:solidFill>
                <a:latin typeface="Algerian" pitchFamily="82" charset="0"/>
              </a:rPr>
              <a:t>Pojmové (myšlienkové) mapy</a:t>
            </a:r>
            <a:br>
              <a:rPr lang="sk-SK" sz="1800" dirty="0" smtClean="0">
                <a:solidFill>
                  <a:srgbClr val="92D050"/>
                </a:solidFill>
                <a:latin typeface="Algerian" pitchFamily="82" charset="0"/>
              </a:rPr>
            </a:br>
            <a:r>
              <a:rPr lang="sk-SK" sz="1800" dirty="0" smtClean="0">
                <a:solidFill>
                  <a:srgbClr val="92D050"/>
                </a:solidFill>
                <a:latin typeface="Algerian" pitchFamily="82" charset="0"/>
              </a:rPr>
              <a:t> zo </a:t>
            </a:r>
            <a:r>
              <a:rPr lang="en-US" sz="1800" dirty="0" err="1" smtClean="0">
                <a:solidFill>
                  <a:srgbClr val="92D050"/>
                </a:solidFill>
                <a:latin typeface="Algerian" pitchFamily="82" charset="0"/>
              </a:rPr>
              <a:t>sloven</a:t>
            </a:r>
            <a:r>
              <a:rPr lang="sk-SK" sz="1800" dirty="0" smtClean="0">
                <a:solidFill>
                  <a:srgbClr val="92D050"/>
                </a:solidFill>
                <a:latin typeface="Algerian" pitchFamily="82" charset="0"/>
              </a:rPr>
              <a:t>ského jazyka</a:t>
            </a:r>
            <a:br>
              <a:rPr lang="sk-SK" sz="1800" dirty="0" smtClean="0">
                <a:solidFill>
                  <a:srgbClr val="92D050"/>
                </a:solidFill>
                <a:latin typeface="Algerian" pitchFamily="82" charset="0"/>
              </a:rPr>
            </a:br>
            <a:r>
              <a:rPr lang="sk-SK" sz="1800" dirty="0" smtClean="0">
                <a:solidFill>
                  <a:srgbClr val="92D050"/>
                </a:solidFill>
                <a:latin typeface="Algerian" pitchFamily="82" charset="0"/>
              </a:rPr>
              <a:t/>
            </a:r>
            <a:br>
              <a:rPr lang="sk-SK" sz="1800" dirty="0" smtClean="0">
                <a:solidFill>
                  <a:srgbClr val="92D050"/>
                </a:solidFill>
                <a:latin typeface="Algerian" pitchFamily="82" charset="0"/>
              </a:rPr>
            </a:br>
            <a:r>
              <a:rPr lang="sk-SK" sz="1800" dirty="0" smtClean="0">
                <a:solidFill>
                  <a:srgbClr val="0070C0"/>
                </a:solidFill>
                <a:latin typeface="Algerian" pitchFamily="82" charset="0"/>
              </a:rPr>
              <a:t/>
            </a:r>
            <a:br>
              <a:rPr lang="sk-SK" sz="1800" dirty="0" smtClean="0">
                <a:solidFill>
                  <a:srgbClr val="0070C0"/>
                </a:solidFill>
                <a:latin typeface="Algerian" pitchFamily="82" charset="0"/>
              </a:rPr>
            </a:br>
            <a:r>
              <a:rPr lang="sk-SK" sz="1600" dirty="0" smtClean="0">
                <a:solidFill>
                  <a:srgbClr val="0070C0"/>
                </a:solidFill>
                <a:latin typeface="Algerian" pitchFamily="82" charset="0"/>
              </a:rPr>
              <a:t>pre žiakov základnej školy</a:t>
            </a:r>
            <a:endParaRPr lang="sr-Latn-R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52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924800" cy="5486400"/>
          </a:xfrm>
        </p:spPr>
        <p:txBody>
          <a:bodyPr>
            <a:normAutofit/>
          </a:bodyPr>
          <a:lstStyle/>
          <a:p>
            <a:r>
              <a:rPr lang="sr-Latn-CS" sz="2700" b="1" dirty="0">
                <a:solidFill>
                  <a:srgbClr val="00B0F0"/>
                </a:solidFill>
              </a:rPr>
              <a:t>Ako sa tvorí myšlienková mapa</a:t>
            </a:r>
            <a:r>
              <a:rPr lang="sr-Latn-CS" sz="2700" b="1" dirty="0" smtClean="0">
                <a:solidFill>
                  <a:srgbClr val="00B0F0"/>
                </a:solidFill>
              </a:rPr>
              <a:t>?</a:t>
            </a:r>
            <a:br>
              <a:rPr lang="sr-Latn-CS" sz="2700" b="1" dirty="0" smtClean="0">
                <a:solidFill>
                  <a:srgbClr val="00B0F0"/>
                </a:solidFill>
              </a:rPr>
            </a:br>
            <a:r>
              <a:rPr lang="sr-Latn-CS" sz="2700" b="1" dirty="0">
                <a:solidFill>
                  <a:srgbClr val="00B0F0"/>
                </a:solidFill>
              </a:rPr>
              <a:t/>
            </a:r>
            <a:br>
              <a:rPr lang="sr-Latn-CS" sz="2700" b="1" dirty="0">
                <a:solidFill>
                  <a:srgbClr val="00B0F0"/>
                </a:solidFill>
              </a:rPr>
            </a:br>
            <a:r>
              <a:rPr lang="sr-Latn-CS" sz="2700" b="1" dirty="0" smtClean="0">
                <a:solidFill>
                  <a:srgbClr val="FF0000"/>
                </a:solidFill>
              </a:rPr>
              <a:t>-</a:t>
            </a:r>
            <a:r>
              <a:rPr lang="sr-Latn-CS" sz="1600" dirty="0" smtClean="0">
                <a:solidFill>
                  <a:srgbClr val="FF0000"/>
                </a:solidFill>
              </a:rPr>
              <a:t>začať </a:t>
            </a:r>
            <a:r>
              <a:rPr lang="sr-Latn-CS" sz="1600" dirty="0">
                <a:solidFill>
                  <a:srgbClr val="FF0000"/>
                </a:solidFill>
              </a:rPr>
              <a:t>písať do prostriedku čistého bieleho papiera</a:t>
            </a:r>
            <a:r>
              <a:rPr lang="sr-Latn-CS" sz="1600" dirty="0" smtClean="0">
                <a:solidFill>
                  <a:srgbClr val="FF0000"/>
                </a:solidFill>
              </a:rPr>
              <a:t>,</a:t>
            </a: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sr-Latn-CS" sz="1600" dirty="0" smtClean="0">
                <a:solidFill>
                  <a:srgbClr val="FF0000"/>
                </a:solidFill>
              </a:rPr>
              <a:t> </a:t>
            </a:r>
            <a:r>
              <a:rPr lang="sr-Latn-CS" sz="1600" dirty="0">
                <a:solidFill>
                  <a:srgbClr val="FF0000"/>
                </a:solidFill>
              </a:rPr>
              <a:t>ktorý je orientovaný na </a:t>
            </a:r>
            <a:r>
              <a:rPr lang="sr-Latn-CS" sz="1600" dirty="0" smtClean="0">
                <a:solidFill>
                  <a:srgbClr val="FF0000"/>
                </a:solidFill>
              </a:rPr>
              <a:t>šírku</a:t>
            </a:r>
            <a:br>
              <a:rPr lang="sr-Latn-CS" sz="1600" dirty="0" smtClean="0">
                <a:solidFill>
                  <a:srgbClr val="FF0000"/>
                </a:solidFill>
              </a:rPr>
            </a:br>
            <a:r>
              <a:rPr lang="sr-Latn-CS" sz="1600" dirty="0" smtClean="0">
                <a:solidFill>
                  <a:srgbClr val="00B050"/>
                </a:solidFill>
              </a:rPr>
              <a:t>-Ústredný </a:t>
            </a:r>
            <a:r>
              <a:rPr lang="sr-Latn-CS" sz="1600" dirty="0">
                <a:solidFill>
                  <a:srgbClr val="00B050"/>
                </a:solidFill>
              </a:rPr>
              <a:t>pojem, tému celej mapy, vyjadrime </a:t>
            </a:r>
            <a:r>
              <a:rPr lang="sr-Latn-CS" sz="1600" dirty="0" smtClean="0">
                <a:solidFill>
                  <a:srgbClr val="00B050"/>
                </a:solidFill>
              </a:rPr>
              <a:t>v strede,</a:t>
            </a:r>
            <a:r>
              <a:rPr lang="en-US" sz="1600" dirty="0" smtClean="0">
                <a:solidFill>
                  <a:srgbClr val="00B050"/>
                </a:solidFill>
              </a:rPr>
              <a:t/>
            </a:r>
            <a:br>
              <a:rPr lang="en-US" sz="1600" dirty="0" smtClean="0">
                <a:solidFill>
                  <a:srgbClr val="00B050"/>
                </a:solidFill>
              </a:rPr>
            </a:b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sr-Latn-CS" sz="1600" dirty="0" smtClean="0">
                <a:solidFill>
                  <a:srgbClr val="00B050"/>
                </a:solidFill>
              </a:rPr>
              <a:t> môže byť obrázok</a:t>
            </a:r>
            <a:br>
              <a:rPr lang="sr-Latn-CS" sz="1600" dirty="0" smtClean="0">
                <a:solidFill>
                  <a:srgbClr val="00B050"/>
                </a:solidFill>
              </a:rPr>
            </a:br>
            <a:r>
              <a:rPr lang="sr-Latn-CS" sz="1600" dirty="0" smtClean="0">
                <a:solidFill>
                  <a:srgbClr val="FF0000"/>
                </a:solidFill>
              </a:rPr>
              <a:t>-Používajme </a:t>
            </a:r>
            <a:r>
              <a:rPr lang="sr-Latn-CS" sz="1600" dirty="0">
                <a:solidFill>
                  <a:srgbClr val="FF0000"/>
                </a:solidFill>
              </a:rPr>
              <a:t>rôzne farby. Farba je tak isto ako obrázok </a:t>
            </a:r>
            <a:r>
              <a:rPr lang="sr-Latn-CS" sz="1600" dirty="0" smtClean="0">
                <a:solidFill>
                  <a:srgbClr val="FF0000"/>
                </a:solidFill>
              </a:rPr>
              <a:t>silným</a:t>
            </a: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sr-Latn-CS" sz="1600" dirty="0" smtClean="0">
                <a:solidFill>
                  <a:srgbClr val="FF0000"/>
                </a:solidFill>
              </a:rPr>
              <a:t> </a:t>
            </a:r>
            <a:r>
              <a:rPr lang="sr-Latn-CS" sz="1600" dirty="0">
                <a:solidFill>
                  <a:srgbClr val="FF0000"/>
                </a:solidFill>
              </a:rPr>
              <a:t>podnetom pre náš </a:t>
            </a:r>
            <a:r>
              <a:rPr lang="sr-Latn-CS" sz="1600" dirty="0" smtClean="0">
                <a:solidFill>
                  <a:srgbClr val="FF0000"/>
                </a:solidFill>
              </a:rPr>
              <a:t>mozog</a:t>
            </a:r>
            <a:r>
              <a:rPr lang="sr-Latn-CS" sz="1600" dirty="0" smtClean="0"/>
              <a:t/>
            </a:r>
            <a:br>
              <a:rPr lang="sr-Latn-CS" sz="1600" dirty="0" smtClean="0"/>
            </a:br>
            <a:r>
              <a:rPr lang="sr-Latn-CS" sz="1600" dirty="0" smtClean="0"/>
              <a:t> </a:t>
            </a:r>
            <a:r>
              <a:rPr lang="sr-Latn-CS" sz="1600" dirty="0" smtClean="0">
                <a:solidFill>
                  <a:srgbClr val="00B050"/>
                </a:solidFill>
              </a:rPr>
              <a:t>-K</a:t>
            </a:r>
            <a:r>
              <a:rPr lang="sr-Latn-CS" sz="1600" dirty="0">
                <a:solidFill>
                  <a:srgbClr val="00B050"/>
                </a:solidFill>
              </a:rPr>
              <a:t> centrálnemu obrázku pripojme hlavné </a:t>
            </a:r>
            <a:r>
              <a:rPr lang="sr-Latn-CS" sz="1600" dirty="0" smtClean="0">
                <a:solidFill>
                  <a:srgbClr val="00B050"/>
                </a:solidFill>
              </a:rPr>
              <a:t>vetvy</a:t>
            </a:r>
            <a:r>
              <a:rPr lang="sr-Latn-CS" sz="1600" dirty="0" smtClean="0"/>
              <a:t/>
            </a:r>
            <a:br>
              <a:rPr lang="sr-Latn-CS" sz="1600" dirty="0" smtClean="0"/>
            </a:br>
            <a:r>
              <a:rPr lang="sr-Latn-CS" sz="1600" dirty="0">
                <a:solidFill>
                  <a:srgbClr val="FF0000"/>
                </a:solidFill>
              </a:rPr>
              <a:t>-</a:t>
            </a:r>
            <a:r>
              <a:rPr lang="sr-Latn-CS" sz="1600" dirty="0" smtClean="0">
                <a:solidFill>
                  <a:srgbClr val="FF0000"/>
                </a:solidFill>
              </a:rPr>
              <a:t> </a:t>
            </a:r>
            <a:r>
              <a:rPr lang="sr-Latn-CS" sz="1600" dirty="0">
                <a:solidFill>
                  <a:srgbClr val="FF0000"/>
                </a:solidFill>
              </a:rPr>
              <a:t>K nim vetvy druhej </a:t>
            </a:r>
            <a:r>
              <a:rPr lang="sr-Latn-CS" sz="1600" dirty="0" smtClean="0">
                <a:solidFill>
                  <a:srgbClr val="FF0000"/>
                </a:solidFill>
              </a:rPr>
              <a:t>úrovne, potom </a:t>
            </a:r>
            <a:r>
              <a:rPr lang="sr-Latn-CS" sz="1600" dirty="0">
                <a:solidFill>
                  <a:srgbClr val="FF0000"/>
                </a:solidFill>
              </a:rPr>
              <a:t>vetvy tretej úrovne a tak </a:t>
            </a:r>
            <a:r>
              <a:rPr lang="sr-Latn-CS" sz="1600" dirty="0" smtClean="0">
                <a:solidFill>
                  <a:srgbClr val="FF0000"/>
                </a:solidFill>
              </a:rPr>
              <a:t>ďalej</a:t>
            </a:r>
            <a:br>
              <a:rPr lang="sr-Latn-CS" sz="1600" dirty="0" smtClean="0">
                <a:solidFill>
                  <a:srgbClr val="FF0000"/>
                </a:solidFill>
              </a:rPr>
            </a:br>
            <a:r>
              <a:rPr lang="sr-Latn-CS" sz="1600" dirty="0" smtClean="0">
                <a:solidFill>
                  <a:srgbClr val="00B050"/>
                </a:solidFill>
              </a:rPr>
              <a:t>-Týmto </a:t>
            </a:r>
            <a:r>
              <a:rPr lang="sr-Latn-CS" sz="1600" dirty="0">
                <a:solidFill>
                  <a:srgbClr val="00B050"/>
                </a:solidFill>
              </a:rPr>
              <a:t>spôsobom si veci lepšie zapamätáme a hlbšie ich </a:t>
            </a:r>
            <a:r>
              <a:rPr lang="sr-Latn-CS" sz="1600" dirty="0" smtClean="0">
                <a:solidFill>
                  <a:srgbClr val="00B050"/>
                </a:solidFill>
              </a:rPr>
              <a:t>pochopíme</a:t>
            </a:r>
            <a:br>
              <a:rPr lang="sr-Latn-CS" sz="1600" dirty="0" smtClean="0">
                <a:solidFill>
                  <a:srgbClr val="00B050"/>
                </a:solidFill>
              </a:rPr>
            </a:br>
            <a:r>
              <a:rPr lang="sr-Latn-CS" sz="1600" dirty="0" smtClean="0">
                <a:solidFill>
                  <a:srgbClr val="FF0000"/>
                </a:solidFill>
              </a:rPr>
              <a:t>-(Pojmy, udalosti, zážitky, ktoré sú v našej mysli osamotené,</a:t>
            </a: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sr-Latn-CS" sz="1600" dirty="0" smtClean="0">
                <a:solidFill>
                  <a:srgbClr val="FF0000"/>
                </a:solidFill>
              </a:rPr>
              <a:t> oveľa rýchlejšie zabudneme)</a:t>
            </a:r>
            <a:br>
              <a:rPr lang="sr-Latn-CS" sz="1600" dirty="0" smtClean="0">
                <a:solidFill>
                  <a:srgbClr val="FF0000"/>
                </a:solidFill>
              </a:rPr>
            </a:br>
            <a:r>
              <a:rPr lang="sr-Latn-CS" sz="1600" dirty="0" smtClean="0">
                <a:solidFill>
                  <a:srgbClr val="00B050"/>
                </a:solidFill>
              </a:rPr>
              <a:t>-Ku </a:t>
            </a:r>
            <a:r>
              <a:rPr lang="sr-Latn-CS" sz="1600" dirty="0">
                <a:solidFill>
                  <a:srgbClr val="00B050"/>
                </a:solidFill>
              </a:rPr>
              <a:t>každej vetve pripojme len jedno kľúčové </a:t>
            </a:r>
            <a:r>
              <a:rPr lang="sr-Latn-CS" sz="1600" dirty="0" smtClean="0">
                <a:solidFill>
                  <a:srgbClr val="00B050"/>
                </a:solidFill>
              </a:rPr>
              <a:t>slovo</a:t>
            </a:r>
            <a:br>
              <a:rPr lang="sr-Latn-CS" sz="1600" dirty="0" smtClean="0">
                <a:solidFill>
                  <a:srgbClr val="00B050"/>
                </a:solidFill>
              </a:rPr>
            </a:br>
            <a:r>
              <a:rPr lang="sr-Latn-CS" sz="1600" dirty="0" smtClean="0">
                <a:solidFill>
                  <a:srgbClr val="FF0000"/>
                </a:solidFill>
              </a:rPr>
              <a:t>-Tak </a:t>
            </a:r>
            <a:r>
              <a:rPr lang="sr-Latn-CS" sz="1600" dirty="0">
                <a:solidFill>
                  <a:srgbClr val="FF0000"/>
                </a:solidFill>
              </a:rPr>
              <a:t>urobíme našu mapu prehľadnejšiu a flexibilnejšiu.</a:t>
            </a:r>
            <a:br>
              <a:rPr lang="sr-Latn-CS" sz="1600" dirty="0">
                <a:solidFill>
                  <a:srgbClr val="FF0000"/>
                </a:solidFill>
              </a:rPr>
            </a:br>
            <a:endParaRPr lang="sr-Latn-C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ma\Desktop\ALIM48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112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956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ma\Desktop\ALIM48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1628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51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ma\Desktop\ALIM48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062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ma\Desktop\ALIM48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5379"/>
            <a:ext cx="70866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734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/>
          <a:lstStyle/>
          <a:p>
            <a:pPr algn="l"/>
            <a:r>
              <a:rPr lang="sr-Latn-CS" sz="2400" b="1" dirty="0" smtClean="0">
                <a:solidFill>
                  <a:srgbClr val="FF0000"/>
                </a:solidFill>
              </a:rPr>
              <a:t>-myšlienková </a:t>
            </a:r>
            <a:r>
              <a:rPr lang="sr-Latn-CS" sz="2400" b="1" dirty="0">
                <a:solidFill>
                  <a:srgbClr val="FF0000"/>
                </a:solidFill>
              </a:rPr>
              <a:t>mapa </a:t>
            </a:r>
            <a:r>
              <a:rPr lang="sr-Latn-CS" sz="2400" b="1" dirty="0" smtClean="0">
                <a:solidFill>
                  <a:srgbClr val="FF0000"/>
                </a:solidFill>
              </a:rPr>
              <a:t>(pojmová mapa) </a:t>
            </a:r>
            <a:r>
              <a:rPr lang="sr-Latn-CS" sz="2400" b="1" dirty="0">
                <a:solidFill>
                  <a:srgbClr val="FF0000"/>
                </a:solidFill>
              </a:rPr>
              <a:t>je </a:t>
            </a:r>
            <a:r>
              <a:rPr lang="sr-Latn-CS" sz="2400" b="1" dirty="0" smtClean="0">
                <a:solidFill>
                  <a:srgbClr val="FF0000"/>
                </a:solidFill>
              </a:rPr>
              <a:t>diagram</a:t>
            </a:r>
            <a:br>
              <a:rPr lang="sr-Latn-CS" sz="2400" b="1" dirty="0" smtClean="0">
                <a:solidFill>
                  <a:srgbClr val="FF0000"/>
                </a:solidFill>
              </a:rPr>
            </a:br>
            <a:r>
              <a:rPr lang="sr-Latn-CS" sz="2400" b="1" dirty="0" smtClean="0">
                <a:solidFill>
                  <a:srgbClr val="00B050"/>
                </a:solidFill>
              </a:rPr>
              <a:t>-využíva sa na </a:t>
            </a:r>
            <a:r>
              <a:rPr lang="sr-Latn-CS" sz="2400" b="1" dirty="0">
                <a:solidFill>
                  <a:srgbClr val="00B050"/>
                </a:solidFill>
              </a:rPr>
              <a:t>reprezentáciu slov, myšlienok, úloh </a:t>
            </a:r>
            <a:r>
              <a:rPr lang="sr-Latn-CS" sz="2400" b="1" dirty="0" smtClean="0">
                <a:solidFill>
                  <a:srgbClr val="00B050"/>
                </a:solidFill>
              </a:rPr>
              <a:t>a </a:t>
            </a:r>
            <a:r>
              <a:rPr lang="sr-Latn-CS" sz="2400" b="1" dirty="0">
                <a:solidFill>
                  <a:srgbClr val="00B050"/>
                </a:solidFill>
              </a:rPr>
              <a:t>iných </a:t>
            </a:r>
            <a:r>
              <a:rPr lang="sr-Latn-CS" sz="2400" b="1" dirty="0" smtClean="0">
                <a:solidFill>
                  <a:srgbClr val="00B050"/>
                </a:solidFill>
              </a:rPr>
              <a:t>poznámok </a:t>
            </a:r>
            <a:br>
              <a:rPr lang="sr-Latn-CS" sz="2400" b="1" dirty="0" smtClean="0">
                <a:solidFill>
                  <a:srgbClr val="00B050"/>
                </a:solidFill>
              </a:rPr>
            </a:br>
            <a:r>
              <a:rPr lang="sr-Latn-CS" sz="2400" b="1" dirty="0" smtClean="0">
                <a:solidFill>
                  <a:srgbClr val="FF0000"/>
                </a:solidFill>
              </a:rPr>
              <a:t>-slová sú usporiadané </a:t>
            </a:r>
            <a:r>
              <a:rPr lang="sr-Latn-CS" sz="2400" b="1" dirty="0">
                <a:solidFill>
                  <a:srgbClr val="FF0000"/>
                </a:solidFill>
              </a:rPr>
              <a:t>okolo centrálneho kľúčového slova alebo </a:t>
            </a:r>
            <a:r>
              <a:rPr lang="sr-Latn-CS" sz="2400" b="1" dirty="0" smtClean="0">
                <a:solidFill>
                  <a:srgbClr val="FF0000"/>
                </a:solidFill>
              </a:rPr>
              <a:t>idey </a:t>
            </a:r>
            <a:r>
              <a:rPr lang="sr-Latn-CS" sz="2400" b="1" dirty="0" smtClean="0"/>
              <a:t/>
            </a:r>
            <a:br>
              <a:rPr lang="sr-Latn-CS" sz="2400" b="1" dirty="0" smtClean="0"/>
            </a:br>
            <a:r>
              <a:rPr lang="sr-Latn-CS" sz="2400" b="1" dirty="0" smtClean="0">
                <a:solidFill>
                  <a:srgbClr val="00B050"/>
                </a:solidFill>
              </a:rPr>
              <a:t>-používajú sa na </a:t>
            </a:r>
            <a:r>
              <a:rPr lang="sr-Latn-CS" sz="2400" b="1" dirty="0">
                <a:solidFill>
                  <a:srgbClr val="00B050"/>
                </a:solidFill>
              </a:rPr>
              <a:t>vytváranie, </a:t>
            </a:r>
            <a:r>
              <a:rPr lang="sr-Latn-CS" sz="2400" b="1" dirty="0" smtClean="0">
                <a:solidFill>
                  <a:srgbClr val="00B050"/>
                </a:solidFill>
              </a:rPr>
              <a:t>vizualizáciu </a:t>
            </a:r>
            <a:r>
              <a:rPr lang="sr-Latn-CS" sz="2400" b="1" dirty="0">
                <a:solidFill>
                  <a:srgbClr val="00B050"/>
                </a:solidFill>
              </a:rPr>
              <a:t>a klasifikáciu myšlienok </a:t>
            </a:r>
            <a:r>
              <a:rPr lang="sr-Latn-CS" sz="2400" b="1" dirty="0" smtClean="0"/>
              <a:t/>
            </a:r>
            <a:br>
              <a:rPr lang="sr-Latn-CS" sz="2400" b="1" dirty="0" smtClean="0"/>
            </a:br>
            <a:r>
              <a:rPr lang="sr-Latn-CS" sz="2400" b="1" dirty="0" smtClean="0">
                <a:solidFill>
                  <a:srgbClr val="FF0000"/>
                </a:solidFill>
              </a:rPr>
              <a:t>-sú </a:t>
            </a:r>
            <a:r>
              <a:rPr lang="sr-Latn-CS" sz="2400" b="1" dirty="0">
                <a:solidFill>
                  <a:srgbClr val="FF0000"/>
                </a:solidFill>
              </a:rPr>
              <a:t>pomôcka pre štúdium a usporiadanie </a:t>
            </a:r>
            <a:r>
              <a:rPr lang="sr-Latn-CS" sz="2400" b="1" dirty="0" smtClean="0">
                <a:solidFill>
                  <a:srgbClr val="FF0000"/>
                </a:solidFill>
              </a:rPr>
              <a:t>informácií</a:t>
            </a:r>
            <a:r>
              <a:rPr lang="sr-Latn-CS" sz="2400" b="1" dirty="0">
                <a:solidFill>
                  <a:srgbClr val="FF0000"/>
                </a:solidFill>
              </a:rPr>
              <a:t/>
            </a:r>
            <a:br>
              <a:rPr lang="sr-Latn-CS" sz="2400" b="1" dirty="0">
                <a:solidFill>
                  <a:srgbClr val="FF0000"/>
                </a:solidFill>
              </a:rPr>
            </a:br>
            <a:r>
              <a:rPr lang="sr-Latn-CS" sz="2400" b="1" dirty="0" smtClean="0">
                <a:solidFill>
                  <a:srgbClr val="00B050"/>
                </a:solidFill>
              </a:rPr>
              <a:t>-mnohí </a:t>
            </a:r>
            <a:r>
              <a:rPr lang="sr-Latn-CS" sz="2400" b="1" dirty="0">
                <a:solidFill>
                  <a:srgbClr val="00B050"/>
                </a:solidFill>
              </a:rPr>
              <a:t>veľkí géniovia všetkých čias nepoužívali na </a:t>
            </a:r>
            <a:r>
              <a:rPr lang="sr-Latn-CS" sz="2400" b="1" dirty="0" smtClean="0">
                <a:solidFill>
                  <a:srgbClr val="00B050"/>
                </a:solidFill>
              </a:rPr>
              <a:t>zaznamenávanie </a:t>
            </a:r>
            <a:r>
              <a:rPr lang="sr-Latn-CS" sz="2400" b="1" dirty="0">
                <a:solidFill>
                  <a:srgbClr val="00B050"/>
                </a:solidFill>
              </a:rPr>
              <a:t>svojich myšlienok len lineárny zápis, ale aj množstvo obrázkov, kresieb, grafov, schém, </a:t>
            </a:r>
            <a:r>
              <a:rPr lang="sr-Latn-CS" sz="2400" b="1" dirty="0" smtClean="0">
                <a:solidFill>
                  <a:srgbClr val="00B050"/>
                </a:solidFill>
              </a:rPr>
              <a:t>symbolov...</a:t>
            </a:r>
            <a:endParaRPr lang="sr-Latn-CS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maxresdefa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906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/>
          <a:lstStyle/>
          <a:p>
            <a:pPr algn="l"/>
            <a:r>
              <a:rPr lang="sr-Latn-CS" sz="2800" b="1" dirty="0" smtClean="0">
                <a:solidFill>
                  <a:srgbClr val="00B0F0"/>
                </a:solidFill>
              </a:rPr>
              <a:t>Myšlienkové (pojmové) </a:t>
            </a:r>
            <a:r>
              <a:rPr lang="sr-Latn-CS" sz="2800" b="1" dirty="0">
                <a:solidFill>
                  <a:srgbClr val="00B0F0"/>
                </a:solidFill>
              </a:rPr>
              <a:t>mapy </a:t>
            </a:r>
            <a:r>
              <a:rPr lang="sr-Latn-CS" sz="2800" b="1" dirty="0" smtClean="0">
                <a:solidFill>
                  <a:srgbClr val="00B0F0"/>
                </a:solidFill>
              </a:rPr>
              <a:t>pomáhajú:</a:t>
            </a:r>
            <a:br>
              <a:rPr lang="sr-Latn-CS" sz="2800" b="1" dirty="0" smtClean="0">
                <a:solidFill>
                  <a:srgbClr val="00B0F0"/>
                </a:solidFill>
              </a:rPr>
            </a:br>
            <a:r>
              <a:rPr lang="sr-Latn-CS" sz="2000" b="1" dirty="0">
                <a:solidFill>
                  <a:srgbClr val="00B0F0"/>
                </a:solidFill>
              </a:rPr>
              <a:t/>
            </a:r>
            <a:br>
              <a:rPr lang="sr-Latn-CS" sz="2000" b="1" dirty="0">
                <a:solidFill>
                  <a:srgbClr val="00B0F0"/>
                </a:solidFill>
              </a:rPr>
            </a:br>
            <a:r>
              <a:rPr lang="sr-Latn-CS" sz="2000" b="1" dirty="0" smtClean="0">
                <a:solidFill>
                  <a:srgbClr val="FF0000"/>
                </a:solidFill>
              </a:rPr>
              <a:t>-vysvetľovať</a:t>
            </a:r>
            <a:r>
              <a:rPr lang="sr-Latn-CS" sz="2000" b="1" dirty="0">
                <a:solidFill>
                  <a:srgbClr val="FF0000"/>
                </a:solidFill>
              </a:rPr>
              <a:t> učivo zrozumiteľnejšie a </a:t>
            </a:r>
            <a:r>
              <a:rPr lang="sr-Latn-CS" sz="2000" b="1" dirty="0" smtClean="0">
                <a:solidFill>
                  <a:srgbClr val="FF0000"/>
                </a:solidFill>
              </a:rPr>
              <a:t>zaujímavejšie</a:t>
            </a:r>
            <a:r>
              <a:rPr lang="sr-Latn-CS" sz="2000" b="1" dirty="0">
                <a:solidFill>
                  <a:srgbClr val="FF0000"/>
                </a:solidFill>
              </a:rPr>
              <a:t/>
            </a:r>
            <a:br>
              <a:rPr lang="sr-Latn-CS" sz="2000" b="1" dirty="0">
                <a:solidFill>
                  <a:srgbClr val="FF0000"/>
                </a:solidFill>
              </a:rPr>
            </a:br>
            <a:r>
              <a:rPr lang="sr-Latn-CS" sz="2000" b="1" dirty="0" smtClean="0">
                <a:solidFill>
                  <a:srgbClr val="00B050"/>
                </a:solidFill>
              </a:rPr>
              <a:t>-učiť </a:t>
            </a:r>
            <a:r>
              <a:rPr lang="sr-Latn-CS" sz="2000" b="1" dirty="0">
                <a:solidFill>
                  <a:srgbClr val="00B050"/>
                </a:solidFill>
              </a:rPr>
              <a:t>žiakov „myslieť“, hľadať súvislosti, pochopiť </a:t>
            </a:r>
            <a:r>
              <a:rPr lang="sr-Latn-CS" sz="2000" b="1" dirty="0" smtClean="0">
                <a:solidFill>
                  <a:srgbClr val="00B050"/>
                </a:solidFill>
              </a:rPr>
              <a:t>princípy</a:t>
            </a:r>
            <a:r>
              <a:rPr lang="sr-Latn-CS" sz="2000" b="1" dirty="0">
                <a:solidFill>
                  <a:srgbClr val="00B050"/>
                </a:solidFill>
              </a:rPr>
              <a:t/>
            </a:r>
            <a:br>
              <a:rPr lang="sr-Latn-CS" sz="2000" b="1" dirty="0">
                <a:solidFill>
                  <a:srgbClr val="00B050"/>
                </a:solidFill>
              </a:rPr>
            </a:br>
            <a:r>
              <a:rPr lang="sr-Latn-CS" sz="2000" b="1" dirty="0" smtClean="0">
                <a:solidFill>
                  <a:srgbClr val="FF0000"/>
                </a:solidFill>
              </a:rPr>
              <a:t>-zapájať</a:t>
            </a:r>
            <a:r>
              <a:rPr lang="sr-Latn-CS" sz="2000" b="1" dirty="0">
                <a:solidFill>
                  <a:srgbClr val="FF0000"/>
                </a:solidFill>
              </a:rPr>
              <a:t> do procesu výučby všetkých </a:t>
            </a:r>
            <a:r>
              <a:rPr lang="sr-Latn-CS" sz="2000" b="1" dirty="0" smtClean="0">
                <a:solidFill>
                  <a:srgbClr val="FF0000"/>
                </a:solidFill>
              </a:rPr>
              <a:t>žiakov</a:t>
            </a:r>
            <a:r>
              <a:rPr lang="sr-Latn-CS" sz="2000" b="1" dirty="0">
                <a:solidFill>
                  <a:srgbClr val="FF0000"/>
                </a:solidFill>
              </a:rPr>
              <a:t/>
            </a:r>
            <a:br>
              <a:rPr lang="sr-Latn-CS" sz="2000" b="1" dirty="0">
                <a:solidFill>
                  <a:srgbClr val="FF0000"/>
                </a:solidFill>
              </a:rPr>
            </a:br>
            <a:r>
              <a:rPr lang="sr-Latn-CS" sz="2000" b="1" dirty="0" smtClean="0">
                <a:solidFill>
                  <a:srgbClr val="00B050"/>
                </a:solidFill>
              </a:rPr>
              <a:t>-prebúdzať </a:t>
            </a:r>
            <a:r>
              <a:rPr lang="sr-Latn-CS" sz="2000" b="1" dirty="0">
                <a:solidFill>
                  <a:srgbClr val="00B050"/>
                </a:solidFill>
              </a:rPr>
              <a:t>v žiakoch záujem o preberanú </a:t>
            </a:r>
            <a:r>
              <a:rPr lang="sr-Latn-CS" sz="2000" b="1" dirty="0" smtClean="0">
                <a:solidFill>
                  <a:srgbClr val="00B050"/>
                </a:solidFill>
              </a:rPr>
              <a:t>látku</a:t>
            </a:r>
            <a:r>
              <a:rPr lang="sr-Latn-CS" sz="2000" b="1" dirty="0">
                <a:solidFill>
                  <a:srgbClr val="00B050"/>
                </a:solidFill>
              </a:rPr>
              <a:t/>
            </a:r>
            <a:br>
              <a:rPr lang="sr-Latn-CS" sz="2000" b="1" dirty="0">
                <a:solidFill>
                  <a:srgbClr val="00B050"/>
                </a:solidFill>
              </a:rPr>
            </a:br>
            <a:r>
              <a:rPr lang="sr-Latn-CS" sz="2000" b="1" dirty="0" smtClean="0">
                <a:solidFill>
                  <a:srgbClr val="FF0000"/>
                </a:solidFill>
              </a:rPr>
              <a:t>-oživiť</a:t>
            </a:r>
            <a:r>
              <a:rPr lang="sr-Latn-CS" sz="2000" b="1" dirty="0">
                <a:solidFill>
                  <a:srgbClr val="FF0000"/>
                </a:solidFill>
              </a:rPr>
              <a:t> a zatraktívniť vyučovanie </a:t>
            </a:r>
            <a:r>
              <a:rPr lang="sr-Latn-CS" sz="2000" b="1" dirty="0" smtClean="0">
                <a:solidFill>
                  <a:srgbClr val="FF0000"/>
                </a:solidFill>
              </a:rPr>
              <a:t/>
            </a:r>
            <a:br>
              <a:rPr lang="sr-Latn-CS" sz="2000" b="1" dirty="0" smtClean="0">
                <a:solidFill>
                  <a:srgbClr val="FF0000"/>
                </a:solidFill>
              </a:rPr>
            </a:br>
            <a:r>
              <a:rPr lang="sr-Latn-CS" sz="2000" b="1" dirty="0">
                <a:solidFill>
                  <a:srgbClr val="00B050"/>
                </a:solidFill>
              </a:rPr>
              <a:t>-</a:t>
            </a:r>
            <a:r>
              <a:rPr lang="sr-Latn-CS" sz="2000" b="1" dirty="0" smtClean="0">
                <a:solidFill>
                  <a:srgbClr val="00B050"/>
                </a:solidFill>
              </a:rPr>
              <a:t>vyučovať </a:t>
            </a:r>
            <a:r>
              <a:rPr lang="sr-Latn-CS" sz="2000" b="1" dirty="0">
                <a:solidFill>
                  <a:srgbClr val="00B050"/>
                </a:solidFill>
              </a:rPr>
              <a:t>formou, ktorá je blízka všetkým </a:t>
            </a:r>
            <a:r>
              <a:rPr lang="sr-Latn-CS" sz="2000" b="1" dirty="0" smtClean="0">
                <a:solidFill>
                  <a:srgbClr val="00B050"/>
                </a:solidFill>
              </a:rPr>
              <a:t>žiakom</a:t>
            </a:r>
            <a:br>
              <a:rPr lang="sr-Latn-CS" sz="2000" b="1" dirty="0" smtClean="0">
                <a:solidFill>
                  <a:srgbClr val="00B050"/>
                </a:solidFill>
              </a:rPr>
            </a:br>
            <a:r>
              <a:rPr lang="sr-Latn-CS" sz="2000" b="1" dirty="0">
                <a:solidFill>
                  <a:srgbClr val="FF0000"/>
                </a:solidFill>
              </a:rPr>
              <a:t>-</a:t>
            </a:r>
            <a:r>
              <a:rPr lang="sr-Latn-CS" sz="2000" b="1" dirty="0" smtClean="0">
                <a:solidFill>
                  <a:srgbClr val="FF0000"/>
                </a:solidFill>
              </a:rPr>
              <a:t>podporovať</a:t>
            </a:r>
            <a:r>
              <a:rPr lang="sr-Latn-CS" sz="2000" b="1" dirty="0">
                <a:solidFill>
                  <a:srgbClr val="FF0000"/>
                </a:solidFill>
              </a:rPr>
              <a:t> tímovú prácu </a:t>
            </a:r>
            <a:r>
              <a:rPr lang="sr-Latn-CS" sz="2000" b="1" dirty="0" smtClean="0">
                <a:solidFill>
                  <a:srgbClr val="FF0000"/>
                </a:solidFill>
              </a:rPr>
              <a:t>žiakov</a:t>
            </a:r>
            <a:r>
              <a:rPr lang="sr-Latn-CS" sz="2000" b="1" dirty="0">
                <a:solidFill>
                  <a:srgbClr val="00B050"/>
                </a:solidFill>
              </a:rPr>
              <a:t/>
            </a:r>
            <a:br>
              <a:rPr lang="sr-Latn-CS" sz="2000" b="1" dirty="0">
                <a:solidFill>
                  <a:srgbClr val="00B050"/>
                </a:solidFill>
              </a:rPr>
            </a:br>
            <a:r>
              <a:rPr lang="sr-Latn-CS" sz="2000" b="1" dirty="0" smtClean="0">
                <a:solidFill>
                  <a:srgbClr val="00B050"/>
                </a:solidFill>
              </a:rPr>
              <a:t>-ušetriť </a:t>
            </a:r>
            <a:r>
              <a:rPr lang="sr-Latn-CS" sz="2000" b="1" dirty="0">
                <a:solidFill>
                  <a:srgbClr val="00B050"/>
                </a:solidFill>
              </a:rPr>
              <a:t>množstvo času </a:t>
            </a:r>
            <a:r>
              <a:rPr lang="sr-Latn-CS" sz="2000" b="1" dirty="0" smtClean="0">
                <a:solidFill>
                  <a:srgbClr val="00B050"/>
                </a:solidFill>
              </a:rPr>
              <a:t>(počas </a:t>
            </a:r>
            <a:r>
              <a:rPr lang="sr-Latn-CS" sz="2000" b="1" dirty="0">
                <a:solidFill>
                  <a:srgbClr val="00B050"/>
                </a:solidFill>
              </a:rPr>
              <a:t>vyučovacích </a:t>
            </a:r>
            <a:r>
              <a:rPr lang="sr-Latn-CS" sz="2000" b="1" dirty="0" smtClean="0">
                <a:solidFill>
                  <a:srgbClr val="00B050"/>
                </a:solidFill>
              </a:rPr>
              <a:t>hodín a doma pri príprave hodín)</a:t>
            </a:r>
            <a:r>
              <a:rPr lang="sr-Latn-CS" sz="2000" b="1" dirty="0">
                <a:solidFill>
                  <a:srgbClr val="00B050"/>
                </a:solidFill>
              </a:rPr>
              <a:t/>
            </a:r>
            <a:br>
              <a:rPr lang="sr-Latn-CS" sz="2000" b="1" dirty="0">
                <a:solidFill>
                  <a:srgbClr val="00B050"/>
                </a:solidFill>
              </a:rPr>
            </a:br>
            <a:endParaRPr lang="sr-Latn-CS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sr-Latn-CS" sz="2400" dirty="0" smtClean="0">
                <a:solidFill>
                  <a:srgbClr val="00B0F0"/>
                </a:solidFill>
              </a:rPr>
              <a:t>Prečo práve pojmová (myšlienková) mapa?</a:t>
            </a:r>
            <a:br>
              <a:rPr lang="sr-Latn-CS" sz="2400" dirty="0" smtClean="0">
                <a:solidFill>
                  <a:srgbClr val="00B0F0"/>
                </a:solidFill>
              </a:rPr>
            </a:br>
            <a:r>
              <a:rPr lang="sr-Latn-CS" sz="2400" dirty="0" smtClean="0">
                <a:solidFill>
                  <a:srgbClr val="00B0F0"/>
                </a:solidFill>
              </a:rPr>
              <a:t/>
            </a:r>
            <a:br>
              <a:rPr lang="sr-Latn-CS" sz="2400" dirty="0" smtClean="0">
                <a:solidFill>
                  <a:srgbClr val="00B0F0"/>
                </a:solidFill>
              </a:rPr>
            </a:br>
            <a:r>
              <a:rPr lang="sr-Latn-CS" sz="2000" dirty="0">
                <a:solidFill>
                  <a:srgbClr val="FF0000"/>
                </a:solidFill>
              </a:rPr>
              <a:t>-</a:t>
            </a:r>
            <a:r>
              <a:rPr lang="sr-Latn-CS" sz="2000" dirty="0" smtClean="0">
                <a:solidFill>
                  <a:srgbClr val="FF0000"/>
                </a:solidFill>
              </a:rPr>
              <a:t> Náš </a:t>
            </a:r>
            <a:r>
              <a:rPr lang="sr-Latn-CS" sz="2000" dirty="0">
                <a:solidFill>
                  <a:srgbClr val="FF0000"/>
                </a:solidFill>
              </a:rPr>
              <a:t>mozog nepracuje </a:t>
            </a:r>
            <a:r>
              <a:rPr lang="sr-Latn-CS" sz="2000" dirty="0" smtClean="0">
                <a:solidFill>
                  <a:srgbClr val="FF0000"/>
                </a:solidFill>
              </a:rPr>
              <a:t>lineárne</a:t>
            </a:r>
            <a:br>
              <a:rPr lang="sr-Latn-CS" sz="2000" dirty="0" smtClean="0">
                <a:solidFill>
                  <a:srgbClr val="FF0000"/>
                </a:solidFill>
              </a:rPr>
            </a:br>
            <a:r>
              <a:rPr lang="sr-Latn-CS" sz="2000" dirty="0" smtClean="0">
                <a:solidFill>
                  <a:srgbClr val="00B050"/>
                </a:solidFill>
              </a:rPr>
              <a:t>- </a:t>
            </a:r>
            <a:r>
              <a:rPr lang="sr-Latn-CS" sz="2000" dirty="0">
                <a:solidFill>
                  <a:srgbClr val="00B050"/>
                </a:solidFill>
              </a:rPr>
              <a:t>Ak si predstavíte ako vyzerajú neuróny, tak podobným </a:t>
            </a:r>
            <a:r>
              <a:rPr lang="sr-Latn-CS" sz="2000" dirty="0" smtClean="0">
                <a:solidFill>
                  <a:srgbClr val="00B050"/>
                </a:solidFill>
              </a:rPr>
              <a:t>spôsobom </a:t>
            </a:r>
            <a:r>
              <a:rPr lang="sr-Latn-CS" sz="2000" dirty="0">
                <a:solidFill>
                  <a:srgbClr val="00B050"/>
                </a:solidFill>
              </a:rPr>
              <a:t>prijíma náš mozog </a:t>
            </a:r>
            <a:r>
              <a:rPr lang="sr-Latn-CS" sz="2000" dirty="0" smtClean="0">
                <a:solidFill>
                  <a:srgbClr val="00B050"/>
                </a:solidFill>
              </a:rPr>
              <a:t>informácie</a:t>
            </a:r>
            <a:br>
              <a:rPr lang="sr-Latn-CS" sz="2000" dirty="0" smtClean="0">
                <a:solidFill>
                  <a:srgbClr val="00B050"/>
                </a:solidFill>
              </a:rPr>
            </a:br>
            <a:r>
              <a:rPr lang="sr-Latn-CS" sz="2000" dirty="0" smtClean="0">
                <a:solidFill>
                  <a:srgbClr val="FF0000"/>
                </a:solidFill>
              </a:rPr>
              <a:t>- Informáciu</a:t>
            </a:r>
            <a:r>
              <a:rPr lang="sr-Latn-CS" sz="2000" dirty="0">
                <a:solidFill>
                  <a:srgbClr val="FF0000"/>
                </a:solidFill>
              </a:rPr>
              <a:t>, ktorú mozog získa z rôznych podnetov, spája do kombinácií a </a:t>
            </a:r>
            <a:r>
              <a:rPr lang="sr-Latn-CS" sz="2000" dirty="0" smtClean="0">
                <a:solidFill>
                  <a:srgbClr val="FF0000"/>
                </a:solidFill>
              </a:rPr>
              <a:t>asociácií</a:t>
            </a:r>
            <a:br>
              <a:rPr lang="sr-Latn-CS" sz="2000" dirty="0" smtClean="0">
                <a:solidFill>
                  <a:srgbClr val="FF0000"/>
                </a:solidFill>
              </a:rPr>
            </a:br>
            <a:r>
              <a:rPr lang="sr-Latn-CS" sz="2000" dirty="0" smtClean="0">
                <a:solidFill>
                  <a:srgbClr val="00B050"/>
                </a:solidFill>
              </a:rPr>
              <a:t>- </a:t>
            </a:r>
            <a:r>
              <a:rPr lang="sr-Latn-CS" sz="2000" dirty="0">
                <a:solidFill>
                  <a:srgbClr val="00B050"/>
                </a:solidFill>
              </a:rPr>
              <a:t>Často </a:t>
            </a:r>
            <a:r>
              <a:rPr lang="sr-Latn-CS" sz="2000" dirty="0" smtClean="0">
                <a:solidFill>
                  <a:srgbClr val="00B050"/>
                </a:solidFill>
              </a:rPr>
              <a:t>sa </a:t>
            </a:r>
            <a:r>
              <a:rPr lang="sr-Latn-CS" sz="2000" dirty="0">
                <a:solidFill>
                  <a:srgbClr val="00B050"/>
                </a:solidFill>
              </a:rPr>
              <a:t>nám situácie spájajú s </a:t>
            </a:r>
            <a:r>
              <a:rPr lang="sr-Latn-CS" sz="2000" dirty="0" smtClean="0">
                <a:solidFill>
                  <a:srgbClr val="00B050"/>
                </a:solidFill>
              </a:rPr>
              <a:t>vôňou, hudbou,</a:t>
            </a:r>
            <a:r>
              <a:rPr lang="sr-Latn-CS" sz="2000" dirty="0">
                <a:solidFill>
                  <a:srgbClr val="00B050"/>
                </a:solidFill>
              </a:rPr>
              <a:t> </a:t>
            </a:r>
            <a:r>
              <a:rPr lang="sr-Latn-CS" sz="2000" dirty="0" smtClean="0">
                <a:solidFill>
                  <a:srgbClr val="00B050"/>
                </a:solidFill>
              </a:rPr>
              <a:t>farbami  </a:t>
            </a:r>
            <a:r>
              <a:rPr lang="sr-Latn-CS" sz="2000" dirty="0" smtClean="0"/>
              <a:t/>
            </a:r>
            <a:br>
              <a:rPr lang="sr-Latn-CS" sz="2000" dirty="0" smtClean="0"/>
            </a:br>
            <a:r>
              <a:rPr lang="sr-Latn-CS" sz="2000" dirty="0" smtClean="0">
                <a:solidFill>
                  <a:srgbClr val="FF0000"/>
                </a:solidFill>
              </a:rPr>
              <a:t>-Ide </a:t>
            </a:r>
            <a:r>
              <a:rPr lang="sr-Latn-CS" sz="2000" dirty="0">
                <a:solidFill>
                  <a:srgbClr val="FF0000"/>
                </a:solidFill>
              </a:rPr>
              <a:t>o asociácie, ktoré mozog vytvára a my si to ani </a:t>
            </a:r>
            <a:r>
              <a:rPr lang="sr-Latn-CS" sz="2000" dirty="0" smtClean="0">
                <a:solidFill>
                  <a:srgbClr val="FF0000"/>
                </a:solidFill>
              </a:rPr>
              <a:t>neuvedomujeme</a:t>
            </a:r>
            <a:r>
              <a:rPr lang="sr-Latn-CS" sz="2000" dirty="0" smtClean="0"/>
              <a:t/>
            </a:r>
            <a:br>
              <a:rPr lang="sr-Latn-CS" sz="2000" dirty="0" smtClean="0"/>
            </a:br>
            <a:r>
              <a:rPr lang="sr-Latn-CS" sz="2000" dirty="0" smtClean="0">
                <a:solidFill>
                  <a:srgbClr val="00B050"/>
                </a:solidFill>
              </a:rPr>
              <a:t>- </a:t>
            </a:r>
            <a:r>
              <a:rPr lang="sr-Latn-CS" sz="2000" dirty="0">
                <a:solidFill>
                  <a:srgbClr val="00B050"/>
                </a:solidFill>
              </a:rPr>
              <a:t>Potom prídeme do školy, sadneme si </a:t>
            </a:r>
            <a:r>
              <a:rPr lang="sr-Latn-CS" sz="2000" dirty="0" smtClean="0">
                <a:solidFill>
                  <a:srgbClr val="00B050"/>
                </a:solidFill>
              </a:rPr>
              <a:t>a</a:t>
            </a:r>
            <a:r>
              <a:rPr lang="sr-Latn-CS" sz="2000" dirty="0">
                <a:solidFill>
                  <a:srgbClr val="00B050"/>
                </a:solidFill>
              </a:rPr>
              <a:t> začneme písať </a:t>
            </a:r>
            <a:r>
              <a:rPr lang="sr-Latn-CS" sz="2000" dirty="0" smtClean="0">
                <a:solidFill>
                  <a:srgbClr val="00B050"/>
                </a:solidFill>
              </a:rPr>
              <a:t>poznámky</a:t>
            </a:r>
            <a:r>
              <a:rPr lang="sr-Latn-CS" sz="2000" dirty="0" smtClean="0"/>
              <a:t/>
            </a:r>
            <a:br>
              <a:rPr lang="sr-Latn-CS" sz="2000" dirty="0" smtClean="0"/>
            </a:br>
            <a:r>
              <a:rPr lang="sr-Latn-CS" sz="2000" dirty="0">
                <a:solidFill>
                  <a:srgbClr val="FF0000"/>
                </a:solidFill>
              </a:rPr>
              <a:t>-</a:t>
            </a:r>
            <a:r>
              <a:rPr lang="sr-Latn-CS" sz="2000" dirty="0" smtClean="0">
                <a:solidFill>
                  <a:srgbClr val="FF0000"/>
                </a:solidFill>
              </a:rPr>
              <a:t> </a:t>
            </a:r>
            <a:r>
              <a:rPr lang="sr-Latn-CS" sz="2000" dirty="0">
                <a:solidFill>
                  <a:srgbClr val="FF0000"/>
                </a:solidFill>
              </a:rPr>
              <a:t>Ako? No predsa klasicky riadok za </a:t>
            </a:r>
            <a:r>
              <a:rPr lang="sr-Latn-CS" sz="2000" dirty="0" smtClean="0">
                <a:solidFill>
                  <a:srgbClr val="FF0000"/>
                </a:solidFill>
              </a:rPr>
              <a:t>riadkom</a:t>
            </a:r>
            <a:br>
              <a:rPr lang="sr-Latn-CS" sz="2000" dirty="0" smtClean="0">
                <a:solidFill>
                  <a:srgbClr val="FF0000"/>
                </a:solidFill>
              </a:rPr>
            </a:br>
            <a:r>
              <a:rPr lang="sr-Latn-CS" sz="2000" dirty="0">
                <a:solidFill>
                  <a:srgbClr val="00B050"/>
                </a:solidFill>
              </a:rPr>
              <a:t>-</a:t>
            </a:r>
            <a:r>
              <a:rPr lang="sr-Latn-CS" sz="2000" dirty="0" smtClean="0">
                <a:solidFill>
                  <a:srgbClr val="00B050"/>
                </a:solidFill>
              </a:rPr>
              <a:t> </a:t>
            </a:r>
            <a:r>
              <a:rPr lang="sr-Latn-CS" sz="2000" dirty="0">
                <a:solidFill>
                  <a:srgbClr val="00B050"/>
                </a:solidFill>
              </a:rPr>
              <a:t>sem tam niečo podčiarkneme, či napíšeme farebným </a:t>
            </a:r>
            <a:r>
              <a:rPr lang="sr-Latn-CS" sz="2000" dirty="0" smtClean="0">
                <a:solidFill>
                  <a:srgbClr val="00B050"/>
                </a:solidFill>
              </a:rPr>
              <a:t>perom</a:t>
            </a:r>
            <a:br>
              <a:rPr lang="sr-Latn-CS" sz="2000" dirty="0" smtClean="0">
                <a:solidFill>
                  <a:srgbClr val="00B050"/>
                </a:solidFill>
              </a:rPr>
            </a:br>
            <a:r>
              <a:rPr lang="sr-Latn-CS" sz="2000" dirty="0" smtClean="0">
                <a:solidFill>
                  <a:srgbClr val="FF0000"/>
                </a:solidFill>
              </a:rPr>
              <a:t>-Následne </a:t>
            </a:r>
            <a:r>
              <a:rPr lang="sr-Latn-CS" sz="2000" dirty="0">
                <a:solidFill>
                  <a:srgbClr val="FF0000"/>
                </a:solidFill>
              </a:rPr>
              <a:t>sa doma učíme, čítame poznámky dookola </a:t>
            </a:r>
            <a:r>
              <a:rPr lang="en-US" sz="2000" smtClean="0">
                <a:solidFill>
                  <a:srgbClr val="FF0000"/>
                </a:solidFill>
              </a:rPr>
              <a:t> </a:t>
            </a:r>
            <a:r>
              <a:rPr lang="sr-Latn-CS" sz="2000" smtClean="0">
                <a:solidFill>
                  <a:srgbClr val="FF0000"/>
                </a:solidFill>
              </a:rPr>
              <a:t>až </a:t>
            </a:r>
            <a:r>
              <a:rPr lang="sr-Latn-CS" sz="2000" dirty="0">
                <a:solidFill>
                  <a:srgbClr val="FF0000"/>
                </a:solidFill>
              </a:rPr>
              <a:t>sa nám učivo vryje do </a:t>
            </a:r>
            <a:r>
              <a:rPr lang="sr-Latn-CS" sz="2000" dirty="0" smtClean="0">
                <a:solidFill>
                  <a:srgbClr val="FF0000"/>
                </a:solidFill>
              </a:rPr>
              <a:t>pamäti </a:t>
            </a:r>
            <a:br>
              <a:rPr lang="sr-Latn-CS" sz="2000" dirty="0" smtClean="0">
                <a:solidFill>
                  <a:srgbClr val="FF0000"/>
                </a:solidFill>
              </a:rPr>
            </a:br>
            <a:r>
              <a:rPr lang="sr-Latn-CS" sz="2000" dirty="0">
                <a:solidFill>
                  <a:srgbClr val="00B050"/>
                </a:solidFill>
              </a:rPr>
              <a:t>-</a:t>
            </a:r>
            <a:r>
              <a:rPr lang="sr-Latn-CS" sz="2000" dirty="0" smtClean="0">
                <a:solidFill>
                  <a:srgbClr val="00B050"/>
                </a:solidFill>
              </a:rPr>
              <a:t>Občas </a:t>
            </a:r>
            <a:r>
              <a:rPr lang="sr-Latn-CS" sz="2000" dirty="0">
                <a:solidFill>
                  <a:srgbClr val="00B050"/>
                </a:solidFill>
              </a:rPr>
              <a:t>v hlave nevydrží ani do raňajšej </a:t>
            </a:r>
            <a:r>
              <a:rPr lang="sr-Latn-CS" sz="2000" dirty="0" smtClean="0">
                <a:solidFill>
                  <a:srgbClr val="00B050"/>
                </a:solidFill>
              </a:rPr>
              <a:t>skúšky</a:t>
            </a:r>
            <a:r>
              <a:rPr lang="sr-Latn-CS" sz="2000" dirty="0">
                <a:solidFill>
                  <a:srgbClr val="00B050"/>
                </a:solidFill>
              </a:rPr>
              <a:t/>
            </a:r>
            <a:br>
              <a:rPr lang="sr-Latn-CS" sz="2000" dirty="0">
                <a:solidFill>
                  <a:srgbClr val="00B050"/>
                </a:solidFill>
              </a:rPr>
            </a:br>
            <a:r>
              <a:rPr lang="sr-Latn-CS" sz="2000" dirty="0">
                <a:solidFill>
                  <a:srgbClr val="00B050"/>
                </a:solidFill>
              </a:rPr>
              <a:t/>
            </a:r>
            <a:br>
              <a:rPr lang="sr-Latn-CS" sz="2000" dirty="0">
                <a:solidFill>
                  <a:srgbClr val="00B050"/>
                </a:solidFill>
              </a:rPr>
            </a:br>
            <a:endParaRPr lang="sr-Latn-C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5105400"/>
          </a:xfrm>
        </p:spPr>
        <p:txBody>
          <a:bodyPr>
            <a:normAutofit/>
          </a:bodyPr>
          <a:lstStyle/>
          <a:p>
            <a:r>
              <a:rPr lang="sr-Latn-RS" sz="2400" dirty="0" smtClean="0">
                <a:solidFill>
                  <a:srgbClr val="00B0F0"/>
                </a:solidFill>
              </a:rPr>
              <a:t>Podstata myšlienkových (pojmových) máp:</a:t>
            </a:r>
            <a:br>
              <a:rPr lang="sr-Latn-RS" sz="2400" dirty="0" smtClean="0">
                <a:solidFill>
                  <a:srgbClr val="00B0F0"/>
                </a:solidFill>
              </a:rPr>
            </a:br>
            <a:r>
              <a:rPr lang="sr-Latn-RS" sz="2400" dirty="0" smtClean="0">
                <a:solidFill>
                  <a:srgbClr val="00B0F0"/>
                </a:solidFill>
              </a:rPr>
              <a:t/>
            </a:r>
            <a:br>
              <a:rPr lang="sr-Latn-RS" sz="2400" dirty="0" smtClean="0">
                <a:solidFill>
                  <a:srgbClr val="00B0F0"/>
                </a:solidFill>
              </a:rPr>
            </a:br>
            <a:r>
              <a:rPr lang="sr-Latn-RS" sz="2400" dirty="0" smtClean="0">
                <a:solidFill>
                  <a:srgbClr val="FF0000"/>
                </a:solidFill>
              </a:rPr>
              <a:t>-</a:t>
            </a:r>
            <a:r>
              <a:rPr lang="sr-Latn-RS" sz="2200" dirty="0" smtClean="0">
                <a:solidFill>
                  <a:srgbClr val="FF0000"/>
                </a:solidFill>
              </a:rPr>
              <a:t>okolo </a:t>
            </a:r>
            <a:r>
              <a:rPr lang="sr-Latn-RS" sz="2200" dirty="0">
                <a:solidFill>
                  <a:srgbClr val="FF0000"/>
                </a:solidFill>
              </a:rPr>
              <a:t>centrálnej myšlienky koncentrujete </a:t>
            </a:r>
            <a:r>
              <a:rPr lang="sr-Latn-RS" sz="2200" dirty="0" smtClean="0">
                <a:solidFill>
                  <a:srgbClr val="FF0000"/>
                </a:solidFill>
              </a:rPr>
              <a:t>  všetko ostatné spôsobom spájania líniami</a:t>
            </a:r>
            <a:br>
              <a:rPr lang="sr-Latn-RS" sz="2200" dirty="0" smtClean="0">
                <a:solidFill>
                  <a:srgbClr val="FF0000"/>
                </a:solidFill>
              </a:rPr>
            </a:br>
            <a:r>
              <a:rPr lang="sr-Latn-RS" sz="2200" dirty="0" smtClean="0">
                <a:solidFill>
                  <a:srgbClr val="00B050"/>
                </a:solidFill>
              </a:rPr>
              <a:t>-dosiahne sa </a:t>
            </a:r>
            <a:r>
              <a:rPr lang="sr-Latn-RS" sz="2200" dirty="0">
                <a:solidFill>
                  <a:srgbClr val="00B050"/>
                </a:solidFill>
              </a:rPr>
              <a:t>tvar </a:t>
            </a:r>
            <a:r>
              <a:rPr lang="sr-Latn-RS" sz="2200" dirty="0" smtClean="0">
                <a:solidFill>
                  <a:srgbClr val="00B050"/>
                </a:solidFill>
              </a:rPr>
              <a:t>neurónu</a:t>
            </a:r>
            <a:br>
              <a:rPr lang="sr-Latn-RS" sz="2200" dirty="0" smtClean="0">
                <a:solidFill>
                  <a:srgbClr val="00B050"/>
                </a:solidFill>
              </a:rPr>
            </a:br>
            <a:r>
              <a:rPr lang="sr-Latn-RS" sz="2200" dirty="0" smtClean="0"/>
              <a:t>-</a:t>
            </a:r>
            <a:r>
              <a:rPr lang="sr-Latn-RS" sz="2200" dirty="0" smtClean="0">
                <a:solidFill>
                  <a:srgbClr val="FF0000"/>
                </a:solidFill>
              </a:rPr>
              <a:t>Ideálne </a:t>
            </a:r>
            <a:r>
              <a:rPr lang="sr-Latn-RS" sz="2200" dirty="0">
                <a:solidFill>
                  <a:srgbClr val="FF0000"/>
                </a:solidFill>
              </a:rPr>
              <a:t>je všetko doplniť </a:t>
            </a:r>
            <a:r>
              <a:rPr lang="sr-Latn-RS" sz="2200" dirty="0" smtClean="0">
                <a:solidFill>
                  <a:srgbClr val="FF0000"/>
                </a:solidFill>
              </a:rPr>
              <a:t>obrázkami</a:t>
            </a:r>
            <a:r>
              <a:rPr lang="sr-Latn-RS" sz="2200" dirty="0" smtClean="0"/>
              <a:t/>
            </a:r>
            <a:br>
              <a:rPr lang="sr-Latn-RS" sz="2200" dirty="0" smtClean="0"/>
            </a:br>
            <a:r>
              <a:rPr lang="sr-Latn-RS" sz="2200" dirty="0">
                <a:solidFill>
                  <a:srgbClr val="00B050"/>
                </a:solidFill>
              </a:rPr>
              <a:t>-</a:t>
            </a:r>
            <a:r>
              <a:rPr lang="sr-Latn-RS" sz="2000" dirty="0" smtClean="0">
                <a:solidFill>
                  <a:srgbClr val="00B050"/>
                </a:solidFill>
              </a:rPr>
              <a:t> </a:t>
            </a:r>
            <a:r>
              <a:rPr lang="sr-Latn-RS" sz="2000" dirty="0">
                <a:solidFill>
                  <a:srgbClr val="00B050"/>
                </a:solidFill>
              </a:rPr>
              <a:t>Je mnoho spôsobov ako tvoriť myšlienkové </a:t>
            </a:r>
            <a:r>
              <a:rPr lang="sr-Latn-RS" sz="2000" dirty="0" smtClean="0">
                <a:solidFill>
                  <a:srgbClr val="00B050"/>
                </a:solidFill>
              </a:rPr>
              <a:t>mapy </a:t>
            </a:r>
            <a:r>
              <a:rPr lang="sr-Latn-RS" sz="2000" dirty="0" smtClean="0"/>
              <a:t/>
            </a:r>
            <a:br>
              <a:rPr lang="sr-Latn-RS" sz="2000" dirty="0" smtClean="0"/>
            </a:br>
            <a:r>
              <a:rPr lang="sr-Latn-RS" sz="2000" dirty="0">
                <a:solidFill>
                  <a:srgbClr val="FF0000"/>
                </a:solidFill>
              </a:rPr>
              <a:t>-</a:t>
            </a:r>
            <a:r>
              <a:rPr lang="sr-Latn-RS" sz="2000" dirty="0" smtClean="0">
                <a:solidFill>
                  <a:srgbClr val="FF0000"/>
                </a:solidFill>
              </a:rPr>
              <a:t>Mali </a:t>
            </a:r>
            <a:r>
              <a:rPr lang="sr-Latn-RS" sz="2000" dirty="0">
                <a:solidFill>
                  <a:srgbClr val="FF0000"/>
                </a:solidFill>
              </a:rPr>
              <a:t>by však byť pestré, nepravidelné, </a:t>
            </a:r>
            <a:r>
              <a:rPr lang="sr-Latn-RS" sz="2000" dirty="0" smtClean="0">
                <a:solidFill>
                  <a:srgbClr val="FF0000"/>
                </a:solidFill>
              </a:rPr>
              <a:t>farebné</a:t>
            </a:r>
            <a:br>
              <a:rPr lang="sr-Latn-RS" sz="2000" dirty="0" smtClean="0">
                <a:solidFill>
                  <a:srgbClr val="FF0000"/>
                </a:solidFill>
              </a:rPr>
            </a:br>
            <a:r>
              <a:rPr lang="sr-Latn-RS" sz="2000" dirty="0" smtClean="0">
                <a:solidFill>
                  <a:srgbClr val="00B050"/>
                </a:solidFill>
              </a:rPr>
              <a:t>-použiť</a:t>
            </a:r>
            <a:r>
              <a:rPr lang="sr-Latn-RS" sz="2000" dirty="0">
                <a:solidFill>
                  <a:srgbClr val="00B050"/>
                </a:solidFill>
              </a:rPr>
              <a:t> čo najmenej </a:t>
            </a:r>
            <a:r>
              <a:rPr lang="sr-Latn-RS" sz="2000" dirty="0" smtClean="0">
                <a:solidFill>
                  <a:srgbClr val="00B050"/>
                </a:solidFill>
              </a:rPr>
              <a:t>slov</a:t>
            </a:r>
            <a:br>
              <a:rPr lang="sr-Latn-RS" sz="2000" dirty="0" smtClean="0">
                <a:solidFill>
                  <a:srgbClr val="00B050"/>
                </a:solidFill>
              </a:rPr>
            </a:br>
            <a:r>
              <a:rPr lang="sr-Latn-RS" sz="2000" dirty="0" smtClean="0">
                <a:solidFill>
                  <a:srgbClr val="FF0000"/>
                </a:solidFill>
              </a:rPr>
              <a:t>-keď </a:t>
            </a:r>
            <a:r>
              <a:rPr lang="sr-Latn-RS" sz="2000" dirty="0">
                <a:solidFill>
                  <a:srgbClr val="FF0000"/>
                </a:solidFill>
              </a:rPr>
              <a:t>sa na ne </a:t>
            </a:r>
            <a:r>
              <a:rPr lang="sr-Latn-RS" sz="2000" dirty="0" smtClean="0">
                <a:solidFill>
                  <a:srgbClr val="FF0000"/>
                </a:solidFill>
              </a:rPr>
              <a:t>pozrie, </a:t>
            </a:r>
            <a:r>
              <a:rPr lang="sr-Latn-RS" sz="2000" dirty="0">
                <a:solidFill>
                  <a:srgbClr val="FF0000"/>
                </a:solidFill>
              </a:rPr>
              <a:t>mozog začne všetky tie „poznámky“ spájať </a:t>
            </a:r>
            <a:r>
              <a:rPr lang="sr-Latn-RS" sz="2000" dirty="0" smtClean="0">
                <a:solidFill>
                  <a:srgbClr val="FF0000"/>
                </a:solidFill>
              </a:rPr>
              <a:t/>
            </a:r>
            <a:br>
              <a:rPr lang="sr-Latn-RS" sz="2000" dirty="0" smtClean="0">
                <a:solidFill>
                  <a:srgbClr val="FF0000"/>
                </a:solidFill>
              </a:rPr>
            </a:br>
            <a:r>
              <a:rPr lang="sr-Latn-RS" sz="2000" dirty="0" smtClean="0">
                <a:solidFill>
                  <a:srgbClr val="00B050"/>
                </a:solidFill>
              </a:rPr>
              <a:t>-žiak si ich </a:t>
            </a:r>
            <a:r>
              <a:rPr lang="sr-Latn-RS" sz="2000" dirty="0">
                <a:solidFill>
                  <a:srgbClr val="00B050"/>
                </a:solidFill>
              </a:rPr>
              <a:t>ľahšie </a:t>
            </a:r>
            <a:r>
              <a:rPr lang="sr-Latn-RS" sz="2000" dirty="0" smtClean="0">
                <a:solidFill>
                  <a:srgbClr val="00B050"/>
                </a:solidFill>
              </a:rPr>
              <a:t>zapamätá</a:t>
            </a:r>
            <a:br>
              <a:rPr lang="sr-Latn-RS" sz="2000" dirty="0" smtClean="0">
                <a:solidFill>
                  <a:srgbClr val="00B050"/>
                </a:solidFill>
              </a:rPr>
            </a:br>
            <a:r>
              <a:rPr lang="sr-Latn-RS" sz="2000" dirty="0">
                <a:solidFill>
                  <a:srgbClr val="FF0000"/>
                </a:solidFill>
              </a:rPr>
              <a:t>-</a:t>
            </a:r>
            <a:r>
              <a:rPr lang="sr-Latn-RS" sz="2000" dirty="0" smtClean="0">
                <a:solidFill>
                  <a:srgbClr val="FF0000"/>
                </a:solidFill>
              </a:rPr>
              <a:t>Pri </a:t>
            </a:r>
            <a:r>
              <a:rPr lang="sr-Latn-RS" sz="2000" dirty="0">
                <a:solidFill>
                  <a:srgbClr val="FF0000"/>
                </a:solidFill>
              </a:rPr>
              <a:t>lineárnych poznámkach </a:t>
            </a:r>
            <a:r>
              <a:rPr lang="sr-Latn-RS" sz="2000" dirty="0" smtClean="0">
                <a:solidFill>
                  <a:srgbClr val="FF0000"/>
                </a:solidFill>
              </a:rPr>
              <a:t>jednoducho </a:t>
            </a:r>
            <a:r>
              <a:rPr lang="sr-Latn-RS" sz="2000" dirty="0">
                <a:solidFill>
                  <a:srgbClr val="FF0000"/>
                </a:solidFill>
              </a:rPr>
              <a:t>nie je </a:t>
            </a:r>
            <a:r>
              <a:rPr lang="sr-Latn-RS" sz="2000" dirty="0" smtClean="0">
                <a:solidFill>
                  <a:srgbClr val="FF0000"/>
                </a:solidFill>
              </a:rPr>
              <a:t>schopný toľko si zapamätať</a:t>
            </a:r>
            <a:endParaRPr lang="sr-Latn-R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49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2000px-Complete_neuron_cell_diagram_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6553200" cy="47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304800"/>
            <a:ext cx="3276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Mozog a neuróny</a:t>
            </a:r>
            <a:endParaRPr lang="sr-Latn-R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tqzfmuzr-brain_fact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3403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AutoShape 5" descr="Резултат слика за ukazky myslienkovych map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pic>
        <p:nvPicPr>
          <p:cNvPr id="10247" name="Picture 7" descr="sk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7696200" cy="372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752600" y="4876800"/>
            <a:ext cx="42672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Príklad:</a:t>
            </a:r>
            <a:r>
              <a:rPr lang="sk-SK" dirty="0" smtClean="0">
                <a:solidFill>
                  <a:srgbClr val="FF0000"/>
                </a:solidFill>
              </a:rPr>
              <a:t> ako z texta urobiť pojmovú mapu</a:t>
            </a:r>
            <a:endParaRPr lang="sr-Latn-R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411</TotalTime>
  <Words>53</Words>
  <Application>Microsoft Office PowerPoint</Application>
  <PresentationFormat>On-screen Show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Opulent</vt:lpstr>
      <vt:lpstr>Anna Hrková  a  Zuzana Lenhartová   slovenčina ako hračka   Pojmové (myšlienkové) mapy  zo slovenského jazyka   pre žiakov základnej školy</vt:lpstr>
      <vt:lpstr>-myšlienková mapa (pojmová mapa) je diagram -využíva sa na reprezentáciu slov, myšlienok, úloh a iných poznámok  -slová sú usporiadané okolo centrálneho kľúčového slova alebo idey  -používajú sa na vytváranie, vizualizáciu a klasifikáciu myšlienok  -sú pomôcka pre štúdium a usporiadanie informácií -mnohí veľkí géniovia všetkých čias nepoužívali na zaznamenávanie svojich myšlienok len lineárny zápis, ale aj množstvo obrázkov, kresieb, grafov, schém, symbolov...</vt:lpstr>
      <vt:lpstr>Slide 3</vt:lpstr>
      <vt:lpstr>Myšlienkové (pojmové) mapy pomáhajú:  -vysvetľovať učivo zrozumiteľnejšie a zaujímavejšie -učiť žiakov „myslieť“, hľadať súvislosti, pochopiť princípy -zapájať do procesu výučby všetkých žiakov -prebúdzať v žiakoch záujem o preberanú látku -oživiť a zatraktívniť vyučovanie  -vyučovať formou, ktorá je blízka všetkým žiakom -podporovať tímovú prácu žiakov -ušetriť množstvo času (počas vyučovacích hodín a doma pri príprave hodín) </vt:lpstr>
      <vt:lpstr>Prečo práve pojmová (myšlienková) mapa?  - Náš mozog nepracuje lineárne - Ak si predstavíte ako vyzerajú neuróny, tak podobným spôsobom prijíma náš mozog informácie - Informáciu, ktorú mozog získa z rôznych podnetov, spája do kombinácií a asociácií - Často sa nám situácie spájajú s vôňou, hudbou, farbami   -Ide o asociácie, ktoré mozog vytvára a my si to ani neuvedomujeme - Potom prídeme do školy, sadneme si a začneme písať poznámky - Ako? No predsa klasicky riadok za riadkom - sem tam niečo podčiarkneme, či napíšeme farebným perom -Následne sa doma učíme, čítame poznámky dookola  až sa nám učivo vryje do pamäti  -Občas v hlave nevydrží ani do raňajšej skúšky  </vt:lpstr>
      <vt:lpstr>Podstata myšlienkových (pojmových) máp:  -okolo centrálnej myšlienky koncentrujete   všetko ostatné spôsobom spájania líniami -dosiahne sa tvar neurónu -Ideálne je všetko doplniť obrázkami - Je mnoho spôsobov ako tvoriť myšlienkové mapy  -Mali by však byť pestré, nepravidelné, farebné -použiť čo najmenej slov -keď sa na ne pozrie, mozog začne všetky tie „poznámky“ spájať  -žiak si ich ľahšie zapamätá -Pri lineárnych poznámkach jednoducho nie je schopný toľko si zapamätať</vt:lpstr>
      <vt:lpstr>Slide 7</vt:lpstr>
      <vt:lpstr>Slide 8</vt:lpstr>
      <vt:lpstr>Slide 9</vt:lpstr>
      <vt:lpstr>Ako sa tvorí myšlienková mapa?  -začať písať do prostriedku čistého bieleho papiera,   ktorý je orientovaný na šírku -Ústredný pojem, tému celej mapy, vyjadrime v strede,   môže byť obrázok -Používajme rôzne farby. Farba je tak isto ako obrázok silným  podnetom pre náš mozog  -K centrálnemu obrázku pripojme hlavné vetvy - K nim vetvy druhej úrovne, potom vetvy tretej úrovne a tak ďalej -Týmto spôsobom si veci lepšie zapamätáme a hlbšie ich pochopíme -(Pojmy, udalosti, zážitky, ktoré sú v našej mysli osamotené,   oveľa rýchlejšie zabudneme) -Ku každej vetve pripojme len jedno kľúčové slovo -Tak urobíme našu mapu prehľadnejšiu a flexibilnejšiu. 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Skola2</cp:lastModifiedBy>
  <cp:revision>22</cp:revision>
  <cp:lastPrinted>1601-01-01T00:00:00Z</cp:lastPrinted>
  <dcterms:created xsi:type="dcterms:W3CDTF">2015-10-06T08:46:12Z</dcterms:created>
  <dcterms:modified xsi:type="dcterms:W3CDTF">2015-10-10T08:52:38Z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